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17"/>
  </p:notesMasterIdLst>
  <p:sldIdLst>
    <p:sldId id="256" r:id="rId2"/>
    <p:sldId id="264" r:id="rId3"/>
    <p:sldId id="287" r:id="rId4"/>
    <p:sldId id="289" r:id="rId5"/>
    <p:sldId id="290" r:id="rId6"/>
    <p:sldId id="270" r:id="rId7"/>
    <p:sldId id="293" r:id="rId8"/>
    <p:sldId id="294" r:id="rId9"/>
    <p:sldId id="295" r:id="rId10"/>
    <p:sldId id="272" r:id="rId11"/>
    <p:sldId id="298" r:id="rId12"/>
    <p:sldId id="286" r:id="rId13"/>
    <p:sldId id="296" r:id="rId14"/>
    <p:sldId id="299" r:id="rId15"/>
    <p:sldId id="268" r:id="rId16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A198"/>
    <a:srgbClr val="268BD2"/>
    <a:srgbClr val="FFCA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70"/>
    <p:restoredTop sz="85219"/>
  </p:normalViewPr>
  <p:slideViewPr>
    <p:cSldViewPr>
      <p:cViewPr varScale="1">
        <p:scale>
          <a:sx n="212" d="100"/>
          <a:sy n="212" d="100"/>
        </p:scale>
        <p:origin x="208" y="5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F4D997-FB5D-704F-ACD8-D3E9A349A3B5}" type="datetimeFigureOut">
              <a:rPr lang="en-US" smtClean="0"/>
              <a:t>4/27/22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538280-0F03-C74B-A52B-537C7CCF2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632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38280-0F03-C74B-A52B-537C7CCF27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763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38280-0F03-C74B-A52B-537C7CCF27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62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38280-0F03-C74B-A52B-537C7CCF27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009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Not able to test impact of centerline target generation… obviously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 what its worth, striding performs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38280-0F03-C74B-A52B-537C7CCF27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113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38280-0F03-C74B-A52B-537C7CCF27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044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38280-0F03-C74B-A52B-537C7CCF27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838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2F474-C55F-9E46-A7F9-E39FCC7A44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04F9DF-2009-8C45-8EBB-64B9C73BD6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A9674-C05E-F542-8726-F66C5F4D5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1271-6CDE-3642-93AC-F8176CBA96C6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9E86D-3289-B246-8FB7-A4709EB8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6FE76-2C09-8940-87E7-0629581FC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492BA-0346-B341-9924-81C1E95E0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94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5D45E-E984-F740-B290-2068ECEAA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F6DAB1-FA60-514F-8451-7BDEFC1A58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0A9E2-80C4-434B-AF49-22B9F8A1D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F8DBE-00F1-054F-A333-006DCB0EC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FF2F3-942C-FD4D-AFCC-636CC71C1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B5CDF8-54D5-6043-A52E-76818AC5E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724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FB401A-B67F-1F49-96FD-C73C13602F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B67701-3ADB-1E4B-83E5-852C876482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9070C-22FA-374C-A484-A0F05E706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8205E-233D-D847-97B9-2285AA24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8FA0D-A45B-EA49-8D74-4075F5717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B5CDF8-54D5-6043-A52E-76818AC5E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678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auto">
          <a:xfrm>
            <a:off x="685800" y="841772"/>
            <a:ext cx="77724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auto"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1_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628650" y="4925989"/>
            <a:ext cx="1914368" cy="20469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628650" y="4885441"/>
            <a:ext cx="4909025" cy="15566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6912" y="4925990"/>
            <a:ext cx="551738" cy="210906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D0B5CDF8-54D5-6043-A52E-76818AC5EAB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1_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628650" y="4925989"/>
            <a:ext cx="1914368" cy="20469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628650" y="4885441"/>
            <a:ext cx="4909025" cy="15566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0" y="5012500"/>
            <a:ext cx="628650" cy="21090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0B5CDF8-54D5-6043-A52E-76818AC5EAB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1_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628650" y="1369218"/>
            <a:ext cx="3886200" cy="3263504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4629150" y="1369218"/>
            <a:ext cx="3886200" cy="3263504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 bwMode="auto">
          <a:xfrm>
            <a:off x="628650" y="4925989"/>
            <a:ext cx="1914368" cy="20469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628650" y="4885441"/>
            <a:ext cx="4909025" cy="15566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 bwMode="auto">
          <a:xfrm>
            <a:off x="0" y="5012500"/>
            <a:ext cx="628650" cy="21090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0B5CDF8-54D5-6043-A52E-76818AC5EAB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1_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629841" y="273845"/>
            <a:ext cx="7886700" cy="994172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29842" y="1878806"/>
            <a:ext cx="3868340" cy="2763441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8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4629151" y="1878806"/>
            <a:ext cx="3887391" cy="2763441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 bwMode="auto">
          <a:xfrm>
            <a:off x="628650" y="4925989"/>
            <a:ext cx="1914368" cy="20469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 bwMode="auto">
          <a:xfrm>
            <a:off x="628650" y="4885441"/>
            <a:ext cx="4909025" cy="15566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 bwMode="auto">
          <a:xfrm>
            <a:off x="0" y="5012500"/>
            <a:ext cx="628650" cy="21090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0B5CDF8-54D5-6043-A52E-76818AC5EAB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0" y="5012500"/>
            <a:ext cx="628650" cy="21090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0B5CDF8-54D5-6043-A52E-76818AC5EAB8}" type="slidenum">
              <a:rPr lang="en-US"/>
              <a:t>‹#›</a:t>
            </a:fld>
            <a:endParaRPr lang="en-US"/>
          </a:p>
        </p:txBody>
      </p:sp>
      <p:sp>
        <p:nvSpPr>
          <p:cNvPr id="5" name="Title 1"/>
          <p:cNvSpPr txBox="1"/>
          <p:nvPr userDrawn="1"/>
        </p:nvSpPr>
        <p:spPr bwMode="auto">
          <a:xfrm>
            <a:off x="406581" y="273845"/>
            <a:ext cx="7096625" cy="1072118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</a:defRPr>
            </a:lvl1pPr>
          </a:lstStyle>
          <a:p>
            <a:pPr>
              <a:defRPr/>
            </a:pPr>
            <a:endParaRPr lang="en-US" sz="3300"/>
          </a:p>
        </p:txBody>
      </p:sp>
      <p:sp>
        <p:nvSpPr>
          <p:cNvPr id="6" name="Chart Placeholder 7"/>
          <p:cNvSpPr>
            <a:spLocks noGrp="1"/>
          </p:cNvSpPr>
          <p:nvPr>
            <p:ph type="chart" sz="quarter" idx="13"/>
          </p:nvPr>
        </p:nvSpPr>
        <p:spPr bwMode="auto">
          <a:xfrm>
            <a:off x="406581" y="1454921"/>
            <a:ext cx="8472500" cy="3038030"/>
          </a:xfrm>
        </p:spPr>
        <p:txBody>
          <a:bodyPr/>
          <a:lstStyle/>
          <a:p>
            <a:pPr>
              <a:defRPr/>
            </a:pPr>
            <a:r>
              <a:rPr lang="en-US"/>
              <a:t>Click icon to add chart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1_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 bwMode="auto">
          <a:xfrm>
            <a:off x="628650" y="4925989"/>
            <a:ext cx="1914368" cy="20469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 bwMode="auto">
          <a:xfrm>
            <a:off x="628650" y="4885441"/>
            <a:ext cx="4909025" cy="15566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0" y="5012500"/>
            <a:ext cx="628650" cy="21090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0B5CDF8-54D5-6043-A52E-76818AC5EAB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1_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 bwMode="auto"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 bwMode="auto">
          <a:xfrm>
            <a:off x="628650" y="4925989"/>
            <a:ext cx="1914368" cy="20469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628650" y="4885441"/>
            <a:ext cx="4909025" cy="15566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 bwMode="auto">
          <a:xfrm>
            <a:off x="0" y="5012500"/>
            <a:ext cx="628650" cy="21090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0B5CDF8-54D5-6043-A52E-76818AC5EAB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5D0B1-5BF8-C241-B1DE-691D7D534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38661-3E53-934B-8894-520861CBA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EA4E4-D706-ED45-B3C3-62BCC1747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1EB40-3F2F-3040-96A2-4594B2E90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48124-2607-8E4A-8E2A-CF5DE7CD9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B5CDF8-54D5-6043-A52E-76818AC5E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20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1_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Picture Placeholder 2"/>
          <p:cNvSpPr>
            <a:spLocks noGrp="1" noChangeAspect="1"/>
          </p:cNvSpPr>
          <p:nvPr>
            <p:ph type="pic" idx="1"/>
          </p:nvPr>
        </p:nvSpPr>
        <p:spPr bwMode="auto">
          <a:xfrm>
            <a:off x="3887391" y="740570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>
              <a:defRPr/>
            </a:pPr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 bwMode="auto">
          <a:xfrm>
            <a:off x="628650" y="4925989"/>
            <a:ext cx="1914368" cy="20469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628650" y="4885441"/>
            <a:ext cx="4909025" cy="15566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 bwMode="auto">
          <a:xfrm>
            <a:off x="0" y="5012500"/>
            <a:ext cx="628650" cy="21090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0B5CDF8-54D5-6043-A52E-76818AC5EAB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1_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628650" y="4925989"/>
            <a:ext cx="1914368" cy="20469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628650" y="4885441"/>
            <a:ext cx="4909025" cy="15566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0" y="5012500"/>
            <a:ext cx="628650" cy="21090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0B5CDF8-54D5-6043-A52E-76818AC5EAB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6543676" y="273844"/>
            <a:ext cx="1971675" cy="4358879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628650" y="273844"/>
            <a:ext cx="5800725" cy="4358879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628650" y="4925989"/>
            <a:ext cx="1914368" cy="20469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628650" y="4885441"/>
            <a:ext cx="4909025" cy="15566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0" y="5012500"/>
            <a:ext cx="628650" cy="21090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0B5CDF8-54D5-6043-A52E-76818AC5EAB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A2031-2634-C84F-959C-D5A7574CA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F9BEA-754A-8346-85F9-97042B2D74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61B41-17D7-FC42-BF91-7E83B1936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E9047D-0108-DE49-970C-F434B2063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35B02-7A96-2D4A-93B0-0D4996F48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B5CDF8-54D5-6043-A52E-76818AC5E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785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23D12-FCC9-1649-9931-D1562A032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C79A2-F4D3-5F46-BCFB-5CF7186D12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4123E1-BDC4-5949-A242-8390AE5D49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2D32E4-2D03-014D-8957-E06041024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AB4D1-A7C0-3E44-9177-62EE23300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20C57F-09E5-0040-AECD-69FB8851D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B5CDF8-54D5-6043-A52E-76818AC5E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006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650F4-C7E8-054B-AC18-A26BC09A7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D2E17-3FDB-424E-93DC-D5458EFACA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002484-5F88-3E4B-9CCB-E6491F58E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DE3C6F-18B9-CA43-BEF1-EB139008A3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B411E4-380A-6F49-B3F0-A6AB6128DB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2EC420-DDEB-4B44-BCDA-90AE8CF3E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A5449B-9012-794D-BDCA-578079496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3AE09B-D179-1040-B7D8-2A87612F1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B5CDF8-54D5-6043-A52E-76818AC5E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54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AAD11-D801-6248-BA1E-18B0EAF3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125BE-17EA-FD46-AE47-9D9D2F712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1271-6CDE-3642-93AC-F8176CBA96C6}" type="datetimeFigureOut">
              <a:rPr lang="en-US" smtClean="0"/>
              <a:t>4/27/22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CF6F6B-CA1E-BD4B-B5D2-186379608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C6314D-B73C-5B4B-A1BF-59DD20839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492BA-0346-B341-9924-81C1E95E0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73785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D842F1-5E92-C843-AC17-1C75D5340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99EBDC-CEA3-394D-8307-684DE566B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73727-A35C-6441-A100-5321C3661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B5CDF8-54D5-6043-A52E-76818AC5E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47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6008E-9563-FC44-AA22-33948321E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29C6E-9872-ED40-8D91-022871508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BDECDF-CEE2-A748-96AA-B1A8B65E7E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6ACA3A-B7B1-1142-8A99-7204BADD5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10D0AC-2003-824B-9526-CC8F0E213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41211A-2A85-DC4F-831F-87DF48D8B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B5CDF8-54D5-6043-A52E-76818AC5E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47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B0EED-4BEF-174B-8003-E45A4AEF1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73767C-515D-1846-B077-0FCE8D4D85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87EFC2-FE1B-EB48-ACA9-B0D90950CF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648A77-7574-8C49-97A5-E27D96610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9780B4-8F50-5847-A70A-C964510DF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764E84-7F20-FE42-81E3-2596505AD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B5CDF8-54D5-6043-A52E-76818AC5E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641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F9C574-2B53-654B-B7A7-B82EA27CC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91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DEC2E8-94D3-EE4A-A2B8-58221804EE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059582"/>
            <a:ext cx="7886700" cy="3573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CF47F-ECBC-2445-A487-AA624BD592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11271-6CDE-3642-93AC-F8176CBA96C6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0F9AF-DBE1-0247-BC2E-A700E34D61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92200-E696-A242-870E-D6A1B33DBE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492BA-0346-B341-9924-81C1E95E0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67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  <p:sldLayoutId id="2147483659" r:id="rId22"/>
  </p:sldLayoutIdLst>
  <p:hf sldNum="0"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300" b="0" i="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www.vascularmodel.com/index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/>
        </p:blipFill>
        <p:spPr bwMode="auto">
          <a:xfrm>
            <a:off x="0" y="0"/>
            <a:ext cx="9138244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8464982" y="4431323"/>
            <a:ext cx="527774" cy="71217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 bwMode="auto">
          <a:xfrm>
            <a:off x="321548" y="0"/>
            <a:ext cx="7499490" cy="5092030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sz="27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</a:rPr>
              <a:t>Vessel Centerline Extraction using Autoencoders</a:t>
            </a:r>
            <a:br>
              <a:rPr lang="en-US" sz="27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</a:rPr>
            </a:br>
            <a:br>
              <a:rPr lang="en-US" sz="27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</a:rPr>
            </a:br>
            <a:r>
              <a:rPr lang="en-US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</a:rPr>
              <a:t>Kyle </a:t>
            </a:r>
            <a:r>
              <a:rPr lang="en-US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</a:rPr>
              <a:t>Beggs</a:t>
            </a:r>
            <a:br>
              <a:rPr lang="en-US" sz="13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</a:rPr>
            </a:br>
            <a:r>
              <a:rPr lang="en-US" sz="11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</a:rPr>
              <a:t>Mechanical and Aerospace Engineering</a:t>
            </a:r>
            <a:br>
              <a:rPr lang="en-US" sz="13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</a:rPr>
            </a:br>
            <a:r>
              <a:rPr lang="en-US" sz="11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</a:rPr>
              <a:t>University of Central Florida, Orlando, FL, United States</a:t>
            </a:r>
            <a:br>
              <a:rPr lang="en-US" sz="11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</a:rPr>
            </a:br>
            <a:br>
              <a:rPr lang="en-US" sz="135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</a:rPr>
            </a:br>
            <a:r>
              <a:rPr lang="en-US" sz="135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</a:rPr>
              <a:t>CAP 5516 – Medical Image Computing</a:t>
            </a:r>
            <a:br>
              <a:rPr lang="en-US" sz="14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</a:rPr>
            </a:br>
            <a:r>
              <a:rPr lang="en-US" sz="14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</a:rPr>
              <a:t>April 28, 2022</a:t>
            </a:r>
            <a:br>
              <a:rPr lang="en-US" sz="14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</a:rPr>
            </a:br>
            <a:br>
              <a:rPr lang="en-US" sz="14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</a:rPr>
            </a:br>
            <a:endParaRPr lang="en-US" sz="1350" b="1" dirty="0">
              <a:solidFill>
                <a:schemeClr val="bg1"/>
              </a:solidFill>
              <a:latin typeface="Helvetica Neue"/>
              <a:ea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/>
          <p:nvPr/>
        </p:nvSpPr>
        <p:spPr bwMode="auto">
          <a:xfrm>
            <a:off x="0" y="4918509"/>
            <a:ext cx="9144000" cy="224991"/>
          </a:xfrm>
          <a:prstGeom prst="rect">
            <a:avLst/>
          </a:prstGeom>
          <a:solidFill>
            <a:srgbClr val="FFC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CA29"/>
              </a:solidFill>
            </a:endParaRP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464982" y="4431323"/>
            <a:ext cx="527774" cy="712177"/>
          </a:xfrm>
          <a:prstGeom prst="rect">
            <a:avLst/>
          </a:prstGeom>
        </p:spPr>
      </p:pic>
      <p:sp>
        <p:nvSpPr>
          <p:cNvPr id="27" name="Title 1"/>
          <p:cNvSpPr>
            <a:spLocks noGrp="1"/>
          </p:cNvSpPr>
          <p:nvPr>
            <p:ph type="title"/>
          </p:nvPr>
        </p:nvSpPr>
        <p:spPr bwMode="auto">
          <a:xfrm>
            <a:off x="0" y="135995"/>
            <a:ext cx="9144000" cy="712178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dirty="0"/>
              <a:t>D</a:t>
            </a:r>
            <a:r>
              <a:rPr lang="en-US" sz="3200" dirty="0">
                <a:latin typeface="Helvetica" pitchFamily="2" charset="0"/>
              </a:rPr>
              <a:t>atasets</a:t>
            </a:r>
            <a:endParaRPr dirty="0">
              <a:latin typeface="Helvetica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C54F82-8307-B34F-AF40-78D069A2D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87574"/>
            <a:ext cx="4572000" cy="367240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 err="1"/>
              <a:t>DeepVesselNet</a:t>
            </a:r>
            <a:endParaRPr lang="en-US" sz="1600" b="1" dirty="0"/>
          </a:p>
          <a:p>
            <a:pPr lvl="1">
              <a:lnSpc>
                <a:spcPct val="100000"/>
              </a:lnSpc>
            </a:pPr>
            <a:r>
              <a:rPr lang="en-US" sz="1400" dirty="0"/>
              <a:t>Synthetic – created using Murray’s Law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136 images of size (325, 304, 600)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Includes segmentation, centerline, raw image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400" i="1" dirty="0"/>
          </a:p>
          <a:p>
            <a:pPr>
              <a:lnSpc>
                <a:spcPct val="100000"/>
              </a:lnSpc>
            </a:pPr>
            <a:endParaRPr lang="en-US" sz="1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BF92690-231B-EAAA-1EC1-BFA9298703BD}"/>
              </a:ext>
            </a:extLst>
          </p:cNvPr>
          <p:cNvSpPr txBox="1">
            <a:spLocks/>
          </p:cNvSpPr>
          <p:nvPr/>
        </p:nvSpPr>
        <p:spPr bwMode="auto">
          <a:xfrm>
            <a:off x="4572000" y="915566"/>
            <a:ext cx="4572000" cy="3672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/>
              <a:t>Vascular Model Repository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Real patient data taken from MRI/CT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72 images of various sizes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Various parts (aorta, lower body, pulmonary)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B7B7B4-B379-1907-B4CE-1453477875DC}"/>
              </a:ext>
            </a:extLst>
          </p:cNvPr>
          <p:cNvSpPr txBox="1"/>
          <p:nvPr/>
        </p:nvSpPr>
        <p:spPr>
          <a:xfrm>
            <a:off x="5289402" y="4572015"/>
            <a:ext cx="3024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4"/>
              </a:rPr>
              <a:t>https://</a:t>
            </a:r>
            <a:r>
              <a:rPr lang="en-US" sz="1200" dirty="0" err="1">
                <a:hlinkClick r:id="rId4"/>
              </a:rPr>
              <a:t>www.vascularmodel.com</a:t>
            </a:r>
            <a:r>
              <a:rPr lang="en-US" sz="1200" dirty="0">
                <a:hlinkClick r:id="rId4"/>
              </a:rPr>
              <a:t>/</a:t>
            </a:r>
            <a:r>
              <a:rPr lang="en-US" sz="1200" dirty="0" err="1">
                <a:hlinkClick r:id="rId4"/>
              </a:rPr>
              <a:t>index.html</a:t>
            </a:r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9E52F8-690C-BE7C-67AB-C971C42DD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244" y="2192698"/>
            <a:ext cx="3694690" cy="23157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96DB12-6F70-F8EA-3E2C-E198EF9646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704" y="2390377"/>
            <a:ext cx="2938532" cy="245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67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/>
          <p:nvPr/>
        </p:nvSpPr>
        <p:spPr bwMode="auto">
          <a:xfrm>
            <a:off x="0" y="4918509"/>
            <a:ext cx="9144000" cy="224991"/>
          </a:xfrm>
          <a:prstGeom prst="rect">
            <a:avLst/>
          </a:prstGeom>
          <a:solidFill>
            <a:srgbClr val="FFC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CA29"/>
              </a:solidFill>
            </a:endParaRP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464982" y="4431323"/>
            <a:ext cx="527774" cy="712177"/>
          </a:xfrm>
          <a:prstGeom prst="rect">
            <a:avLst/>
          </a:prstGeom>
        </p:spPr>
      </p:pic>
      <p:sp>
        <p:nvSpPr>
          <p:cNvPr id="27" name="Title 1"/>
          <p:cNvSpPr>
            <a:spLocks noGrp="1"/>
          </p:cNvSpPr>
          <p:nvPr>
            <p:ph type="title"/>
          </p:nvPr>
        </p:nvSpPr>
        <p:spPr bwMode="auto">
          <a:xfrm>
            <a:off x="0" y="135995"/>
            <a:ext cx="9144000" cy="712178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dirty="0"/>
              <a:t>Preprocessing and Setup</a:t>
            </a:r>
            <a:endParaRPr dirty="0">
              <a:latin typeface="Helvetica" pitchFamily="2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BF92690-231B-EAAA-1EC1-BFA9298703BD}"/>
              </a:ext>
            </a:extLst>
          </p:cNvPr>
          <p:cNvSpPr txBox="1">
            <a:spLocks/>
          </p:cNvSpPr>
          <p:nvPr/>
        </p:nvSpPr>
        <p:spPr bwMode="auto">
          <a:xfrm>
            <a:off x="4355976" y="1115003"/>
            <a:ext cx="4572000" cy="36724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b="1" dirty="0"/>
              <a:t>Centerline Distance Maps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Generate targets via binary distance transform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Segmentation is a mask (binary)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Compute log(map) to further highlight center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Transforms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Random crop to (300, 300, 300)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Random flip along any axis</a:t>
            </a:r>
          </a:p>
          <a:p>
            <a:pPr>
              <a:lnSpc>
                <a:spcPct val="100000"/>
              </a:lnSpc>
            </a:pPr>
            <a:endParaRPr lang="en-US" sz="16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/>
              <a:t>Training / Optimizer Settings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MSE loss only inside the segmentation mask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Cosine Annealing LR scheduler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Batch size = 6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  <a:p>
            <a:pPr>
              <a:lnSpc>
                <a:spcPct val="100000"/>
              </a:lnSpc>
            </a:pPr>
            <a:endParaRPr lang="en-US" sz="1600" dirty="0"/>
          </a:p>
          <a:p>
            <a:pPr lvl="1"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3BF2F2-C2BC-44FB-D4B9-776021D0C6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56" b="10196"/>
          <a:stretch/>
        </p:blipFill>
        <p:spPr>
          <a:xfrm>
            <a:off x="779606" y="912710"/>
            <a:ext cx="2790641" cy="18723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54CAD0-3A82-8AC5-4682-CC2B3B2671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011" y="2851611"/>
            <a:ext cx="3979832" cy="193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175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/>
          <p:nvPr/>
        </p:nvSpPr>
        <p:spPr bwMode="auto">
          <a:xfrm>
            <a:off x="0" y="4918509"/>
            <a:ext cx="9144000" cy="224991"/>
          </a:xfrm>
          <a:prstGeom prst="rect">
            <a:avLst/>
          </a:prstGeom>
          <a:solidFill>
            <a:srgbClr val="FFC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CA29"/>
              </a:solidFill>
            </a:endParaRP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464982" y="4431323"/>
            <a:ext cx="527774" cy="712177"/>
          </a:xfrm>
          <a:prstGeom prst="rect">
            <a:avLst/>
          </a:prstGeom>
        </p:spPr>
      </p:pic>
      <p:sp>
        <p:nvSpPr>
          <p:cNvPr id="27" name="Title 1"/>
          <p:cNvSpPr>
            <a:spLocks noGrp="1"/>
          </p:cNvSpPr>
          <p:nvPr>
            <p:ph type="title"/>
          </p:nvPr>
        </p:nvSpPr>
        <p:spPr bwMode="auto">
          <a:xfrm>
            <a:off x="0" y="135995"/>
            <a:ext cx="9144000" cy="712178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sz="3200" dirty="0">
                <a:latin typeface="Helvetica" pitchFamily="2" charset="0"/>
              </a:rPr>
              <a:t>Results</a:t>
            </a:r>
            <a:endParaRPr dirty="0">
              <a:latin typeface="Helvetica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C54F82-8307-B34F-AF40-78D069A2D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60767"/>
            <a:ext cx="3888432" cy="364514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Obviously, something is wrong!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18DEB9-E9F2-FEDB-AD95-9E145A39A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1531395"/>
            <a:ext cx="3194156" cy="31745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B1FA25-2192-B289-BF47-D8418E19DE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7944" y="1036583"/>
            <a:ext cx="3384376" cy="36383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59EDB5-A147-6B21-2504-21F46937C8E6}"/>
              </a:ext>
            </a:extLst>
          </p:cNvPr>
          <p:cNvSpPr txBox="1"/>
          <p:nvPr/>
        </p:nvSpPr>
        <p:spPr>
          <a:xfrm>
            <a:off x="7452320" y="1971738"/>
            <a:ext cx="16196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to train 50 epochs</a:t>
            </a:r>
          </a:p>
          <a:p>
            <a:endParaRPr lang="en-US" dirty="0"/>
          </a:p>
          <a:p>
            <a:r>
              <a:rPr lang="en-US" dirty="0">
                <a:solidFill>
                  <a:schemeClr val="accent2"/>
                </a:solidFill>
              </a:rPr>
              <a:t>Striding: 1.8 </a:t>
            </a:r>
            <a:r>
              <a:rPr lang="en-US" dirty="0" err="1">
                <a:solidFill>
                  <a:schemeClr val="accent2"/>
                </a:solidFill>
              </a:rPr>
              <a:t>hr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Pooling: 2.1 </a:t>
            </a:r>
            <a:r>
              <a:rPr lang="en-US" dirty="0" err="1">
                <a:solidFill>
                  <a:srgbClr val="0070C0"/>
                </a:solidFill>
              </a:rPr>
              <a:t>hr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858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/>
          <p:nvPr/>
        </p:nvSpPr>
        <p:spPr bwMode="auto">
          <a:xfrm>
            <a:off x="0" y="4918509"/>
            <a:ext cx="9144000" cy="224991"/>
          </a:xfrm>
          <a:prstGeom prst="rect">
            <a:avLst/>
          </a:prstGeom>
          <a:solidFill>
            <a:srgbClr val="FFC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CA29"/>
              </a:solidFill>
            </a:endParaRP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464982" y="4431323"/>
            <a:ext cx="527774" cy="712177"/>
          </a:xfrm>
          <a:prstGeom prst="rect">
            <a:avLst/>
          </a:prstGeom>
        </p:spPr>
      </p:pic>
      <p:sp>
        <p:nvSpPr>
          <p:cNvPr id="27" name="Title 1"/>
          <p:cNvSpPr>
            <a:spLocks noGrp="1"/>
          </p:cNvSpPr>
          <p:nvPr>
            <p:ph type="title"/>
          </p:nvPr>
        </p:nvSpPr>
        <p:spPr bwMode="auto">
          <a:xfrm>
            <a:off x="0" y="135995"/>
            <a:ext cx="9144000" cy="712178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sz="3200" dirty="0">
                <a:latin typeface="Helvetica" pitchFamily="2" charset="0"/>
              </a:rPr>
              <a:t>Conclusion</a:t>
            </a:r>
            <a:endParaRPr dirty="0">
              <a:latin typeface="Helvetica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C54F82-8307-B34F-AF40-78D069A2D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2357"/>
            <a:ext cx="7886700" cy="3645148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Paper this is based off (</a:t>
            </a:r>
            <a:r>
              <a:rPr lang="en-US" dirty="0" err="1"/>
              <a:t>DeepCenterline</a:t>
            </a:r>
            <a:r>
              <a:rPr lang="en-US" dirty="0"/>
              <a:t>) has no code available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Implementation troubles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Not able to test effect of target generation (traditional SOTA vs. “perfect”)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Striding does seem to improve both loss and computational cost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Can’t trust completely though since something is wrong</a:t>
            </a:r>
          </a:p>
        </p:txBody>
      </p:sp>
    </p:spTree>
    <p:extLst>
      <p:ext uri="{BB962C8B-B14F-4D97-AF65-F5344CB8AC3E}">
        <p14:creationId xmlns:p14="http://schemas.microsoft.com/office/powerpoint/2010/main" val="3556844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/>
          <p:nvPr/>
        </p:nvSpPr>
        <p:spPr bwMode="auto">
          <a:xfrm>
            <a:off x="0" y="4918509"/>
            <a:ext cx="9144000" cy="224991"/>
          </a:xfrm>
          <a:prstGeom prst="rect">
            <a:avLst/>
          </a:prstGeom>
          <a:solidFill>
            <a:srgbClr val="FFC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CA29"/>
              </a:solidFill>
            </a:endParaRP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464982" y="4431323"/>
            <a:ext cx="527774" cy="712177"/>
          </a:xfrm>
          <a:prstGeom prst="rect">
            <a:avLst/>
          </a:prstGeom>
        </p:spPr>
      </p:pic>
      <p:sp>
        <p:nvSpPr>
          <p:cNvPr id="27" name="Title 1"/>
          <p:cNvSpPr>
            <a:spLocks noGrp="1"/>
          </p:cNvSpPr>
          <p:nvPr>
            <p:ph type="title"/>
          </p:nvPr>
        </p:nvSpPr>
        <p:spPr bwMode="auto">
          <a:xfrm>
            <a:off x="0" y="135995"/>
            <a:ext cx="9144000" cy="712178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sz="3200" dirty="0">
                <a:latin typeface="Helvetica" pitchFamily="2" charset="0"/>
              </a:rPr>
              <a:t>Future Directions</a:t>
            </a:r>
            <a:endParaRPr dirty="0">
              <a:latin typeface="Helvetica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C54F82-8307-B34F-AF40-78D069A2D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2357"/>
            <a:ext cx="7886700" cy="2937585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Investigate “checkerboarding” in results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Make network deeper (although I tried my best to copy the paper)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Normalize data and add sigmoid functions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173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9138244" cy="51435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 bwMode="auto">
          <a:xfrm>
            <a:off x="4710693" y="0"/>
            <a:ext cx="4182098" cy="5143500"/>
          </a:xfrm>
        </p:spPr>
        <p:txBody>
          <a:bodyPr anchor="ctr">
            <a:noAutofit/>
          </a:bodyPr>
          <a:lstStyle/>
          <a:p>
            <a:pPr algn="r">
              <a:defRPr/>
            </a:pPr>
            <a:r>
              <a:rPr lang="en-US" sz="2700" b="1" dirty="0">
                <a:solidFill>
                  <a:schemeClr val="bg1"/>
                </a:solidFill>
                <a:latin typeface="Helvetica"/>
                <a:ea typeface="Helvetica"/>
                <a:cs typeface="Helvetica"/>
              </a:rPr>
              <a:t>Questions?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464982" y="4431323"/>
            <a:ext cx="527774" cy="7121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/>
          <p:nvPr/>
        </p:nvSpPr>
        <p:spPr bwMode="auto">
          <a:xfrm>
            <a:off x="0" y="4918509"/>
            <a:ext cx="9144000" cy="224991"/>
          </a:xfrm>
          <a:prstGeom prst="rect">
            <a:avLst/>
          </a:prstGeom>
          <a:solidFill>
            <a:srgbClr val="FFC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CA29"/>
              </a:solidFill>
            </a:endParaRP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8464982" y="4431323"/>
            <a:ext cx="527774" cy="712177"/>
          </a:xfrm>
          <a:prstGeom prst="rect">
            <a:avLst/>
          </a:prstGeom>
        </p:spPr>
      </p:pic>
      <p:sp>
        <p:nvSpPr>
          <p:cNvPr id="27" name="Title 1"/>
          <p:cNvSpPr>
            <a:spLocks noGrp="1"/>
          </p:cNvSpPr>
          <p:nvPr>
            <p:ph type="title"/>
          </p:nvPr>
        </p:nvSpPr>
        <p:spPr bwMode="auto">
          <a:xfrm>
            <a:off x="0" y="135995"/>
            <a:ext cx="9144000" cy="712178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sz="3200" dirty="0">
                <a:latin typeface="Helvetica" pitchFamily="2" charset="0"/>
              </a:rPr>
              <a:t>Motivation</a:t>
            </a:r>
            <a:endParaRPr dirty="0">
              <a:latin typeface="Helvetica" pitchFamily="2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8D7E00B-A7F3-744C-9948-328B3FADDB26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4211960" y="1151565"/>
            <a:ext cx="4591422" cy="364514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Physicians and Surgeons highly interested in performing hemodynamics (blood flow) simulations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Computationally costly, around the time of training a ML model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Reduced-order methods can give accurate approximations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Need to extract the centerline of blood vessels segmentations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AB0439-F459-0847-0AEA-B23A342F2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662279"/>
            <a:ext cx="3060800" cy="413443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/>
          <p:nvPr/>
        </p:nvSpPr>
        <p:spPr bwMode="auto">
          <a:xfrm>
            <a:off x="0" y="4918509"/>
            <a:ext cx="9144000" cy="224991"/>
          </a:xfrm>
          <a:prstGeom prst="rect">
            <a:avLst/>
          </a:prstGeom>
          <a:solidFill>
            <a:srgbClr val="FFC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CA29"/>
              </a:solidFill>
            </a:endParaRP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8464982" y="4431323"/>
            <a:ext cx="527774" cy="712177"/>
          </a:xfrm>
          <a:prstGeom prst="rect">
            <a:avLst/>
          </a:prstGeom>
        </p:spPr>
      </p:pic>
      <p:sp>
        <p:nvSpPr>
          <p:cNvPr id="27" name="Title 1"/>
          <p:cNvSpPr>
            <a:spLocks noGrp="1"/>
          </p:cNvSpPr>
          <p:nvPr>
            <p:ph type="title"/>
          </p:nvPr>
        </p:nvSpPr>
        <p:spPr bwMode="auto">
          <a:xfrm>
            <a:off x="0" y="135995"/>
            <a:ext cx="9144000" cy="712178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sz="3200" dirty="0">
                <a:latin typeface="Helvetica" pitchFamily="2" charset="0"/>
              </a:rPr>
              <a:t>Traditional Methods</a:t>
            </a:r>
            <a:endParaRPr dirty="0">
              <a:latin typeface="Helvetica" pitchFamily="2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8D7E00B-A7F3-744C-9948-328B3FADDB26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251520" y="966832"/>
            <a:ext cx="4132724" cy="3645148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User places seeds at inlets/outlets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Wave propagation approach computes Voronoi diagram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Centerline is path on Voronoi diagram that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84EE21-A9C2-2FCF-A32D-081A9E0D7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504" y="1275606"/>
            <a:ext cx="4564772" cy="28608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8997FA-060C-CC6F-EC2E-0A90DDFF1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2789406"/>
            <a:ext cx="2537183" cy="19432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7D35E2-4882-8A94-645B-B8E189309AB0}"/>
              </a:ext>
            </a:extLst>
          </p:cNvPr>
          <p:cNvSpPr txBox="1"/>
          <p:nvPr/>
        </p:nvSpPr>
        <p:spPr>
          <a:xfrm>
            <a:off x="4407504" y="4284405"/>
            <a:ext cx="3799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Images from VMTK which uses this approach based on </a:t>
            </a:r>
            <a:r>
              <a:rPr lang="en-US" sz="1400" dirty="0" err="1"/>
              <a:t>Antiga</a:t>
            </a:r>
            <a:r>
              <a:rPr lang="en-US" sz="1400" dirty="0"/>
              <a:t>, et al.</a:t>
            </a:r>
          </a:p>
        </p:txBody>
      </p:sp>
    </p:spTree>
    <p:extLst>
      <p:ext uri="{BB962C8B-B14F-4D97-AF65-F5344CB8AC3E}">
        <p14:creationId xmlns:p14="http://schemas.microsoft.com/office/powerpoint/2010/main" val="1765556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/>
          <p:nvPr/>
        </p:nvSpPr>
        <p:spPr bwMode="auto">
          <a:xfrm>
            <a:off x="0" y="4918509"/>
            <a:ext cx="9144000" cy="224991"/>
          </a:xfrm>
          <a:prstGeom prst="rect">
            <a:avLst/>
          </a:prstGeom>
          <a:solidFill>
            <a:srgbClr val="FFC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CA29"/>
              </a:solidFill>
            </a:endParaRP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8464982" y="4431323"/>
            <a:ext cx="527774" cy="712177"/>
          </a:xfrm>
          <a:prstGeom prst="rect">
            <a:avLst/>
          </a:prstGeom>
        </p:spPr>
      </p:pic>
      <p:sp>
        <p:nvSpPr>
          <p:cNvPr id="27" name="Title 1"/>
          <p:cNvSpPr>
            <a:spLocks noGrp="1"/>
          </p:cNvSpPr>
          <p:nvPr>
            <p:ph type="title"/>
          </p:nvPr>
        </p:nvSpPr>
        <p:spPr bwMode="auto">
          <a:xfrm>
            <a:off x="0" y="135995"/>
            <a:ext cx="9144000" cy="712178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sz="3200" dirty="0">
                <a:latin typeface="Helvetica" pitchFamily="2" charset="0"/>
              </a:rPr>
              <a:t>Current ML </a:t>
            </a:r>
            <a:r>
              <a:rPr lang="en-US" sz="3200" dirty="0" err="1">
                <a:latin typeface="Helvetica" pitchFamily="2" charset="0"/>
              </a:rPr>
              <a:t>Appraoches</a:t>
            </a:r>
            <a:endParaRPr dirty="0">
              <a:latin typeface="Helvetica" pitchFamily="2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8D7E00B-A7F3-744C-9948-328B3FADDB26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251520" y="1074424"/>
            <a:ext cx="4176464" cy="3645148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b="1" dirty="0" err="1"/>
              <a:t>DeepVesselNet</a:t>
            </a:r>
            <a:r>
              <a:rPr lang="en-US" b="1" dirty="0"/>
              <a:t> – </a:t>
            </a:r>
            <a:r>
              <a:rPr lang="en-US" b="1" dirty="0" err="1"/>
              <a:t>Tettah</a:t>
            </a:r>
            <a:r>
              <a:rPr lang="en-US" b="1" dirty="0"/>
              <a:t>, et al. (2021)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600" dirty="0"/>
              <a:t>Fully Convolutional Network (FCN)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600" dirty="0"/>
              <a:t>Extracts segmentation, centerline, and bifurcation points simultaneously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600" dirty="0"/>
              <a:t>Uses Dice metric as loss, tries to match centerline pixels exactly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sz="1400" dirty="0"/>
              <a:t>Extreme imbalance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600" dirty="0"/>
              <a:t>Performs better than </a:t>
            </a:r>
            <a:r>
              <a:rPr lang="en-US" sz="1600" dirty="0" err="1"/>
              <a:t>UNet</a:t>
            </a:r>
            <a:r>
              <a:rPr lang="en-US" sz="1600" dirty="0"/>
              <a:t> and </a:t>
            </a:r>
            <a:r>
              <a:rPr lang="en-US" sz="1600" dirty="0" err="1"/>
              <a:t>Vnet</a:t>
            </a:r>
            <a:endParaRPr lang="en-US" sz="1600" dirty="0"/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600" dirty="0"/>
              <a:t>Uses synthetically generated dataset (perfect targets)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38F046-2D7C-F6B0-E2B6-9F5D7EA6D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522" y="1563638"/>
            <a:ext cx="4844602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867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/>
          <p:nvPr/>
        </p:nvSpPr>
        <p:spPr bwMode="auto">
          <a:xfrm>
            <a:off x="0" y="4918509"/>
            <a:ext cx="9144000" cy="224991"/>
          </a:xfrm>
          <a:prstGeom prst="rect">
            <a:avLst/>
          </a:prstGeom>
          <a:solidFill>
            <a:srgbClr val="FFC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CA29"/>
              </a:solidFill>
            </a:endParaRP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8464982" y="4431323"/>
            <a:ext cx="527774" cy="712177"/>
          </a:xfrm>
          <a:prstGeom prst="rect">
            <a:avLst/>
          </a:prstGeom>
        </p:spPr>
      </p:pic>
      <p:sp>
        <p:nvSpPr>
          <p:cNvPr id="27" name="Title 1"/>
          <p:cNvSpPr>
            <a:spLocks noGrp="1"/>
          </p:cNvSpPr>
          <p:nvPr>
            <p:ph type="title"/>
          </p:nvPr>
        </p:nvSpPr>
        <p:spPr bwMode="auto">
          <a:xfrm>
            <a:off x="0" y="135995"/>
            <a:ext cx="9144000" cy="712178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sz="3200" dirty="0">
                <a:latin typeface="Helvetica" pitchFamily="2" charset="0"/>
              </a:rPr>
              <a:t>Current ML Approaches</a:t>
            </a:r>
            <a:endParaRPr dirty="0">
              <a:latin typeface="Helvetica" pitchFamily="2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8D7E00B-A7F3-744C-9948-328B3FADDB26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209254" y="1228267"/>
            <a:ext cx="6478609" cy="2016224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b="1" dirty="0" err="1"/>
              <a:t>DeepCenterline</a:t>
            </a:r>
            <a:r>
              <a:rPr lang="en-US" b="1" dirty="0"/>
              <a:t> – Guo, et al. (2019)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600" dirty="0"/>
              <a:t>Multi-task Fully Convolutional Network (FCN)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600" dirty="0"/>
              <a:t>Uses real patient-specific coronary artery dataset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600" dirty="0"/>
              <a:t>Trains using targets generated using traditional SOTA methods.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A657FD-43AC-018A-AEE2-FB69EB49D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74" y="3152772"/>
            <a:ext cx="7596664" cy="1698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D87041-C779-40A0-AB61-BE50D0DCBD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131"/>
          <a:stretch/>
        </p:blipFill>
        <p:spPr bwMode="auto">
          <a:xfrm>
            <a:off x="6792342" y="764247"/>
            <a:ext cx="2088232" cy="1191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65A8EE-63F4-A485-51DF-F156B4885A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456"/>
          <a:stretch/>
        </p:blipFill>
        <p:spPr bwMode="auto">
          <a:xfrm>
            <a:off x="7309307" y="1894081"/>
            <a:ext cx="1162135" cy="119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40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/>
          <p:nvPr/>
        </p:nvSpPr>
        <p:spPr bwMode="auto">
          <a:xfrm>
            <a:off x="0" y="4918509"/>
            <a:ext cx="9144000" cy="224991"/>
          </a:xfrm>
          <a:prstGeom prst="rect">
            <a:avLst/>
          </a:prstGeom>
          <a:solidFill>
            <a:srgbClr val="FFC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CA29"/>
              </a:solidFill>
            </a:endParaRP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464982" y="4431323"/>
            <a:ext cx="527774" cy="712177"/>
          </a:xfrm>
          <a:prstGeom prst="rect">
            <a:avLst/>
          </a:prstGeom>
        </p:spPr>
      </p:pic>
      <p:sp>
        <p:nvSpPr>
          <p:cNvPr id="27" name="Title 1"/>
          <p:cNvSpPr>
            <a:spLocks noGrp="1"/>
          </p:cNvSpPr>
          <p:nvPr>
            <p:ph type="title"/>
          </p:nvPr>
        </p:nvSpPr>
        <p:spPr bwMode="auto">
          <a:xfrm>
            <a:off x="0" y="135995"/>
            <a:ext cx="9144000" cy="712178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sz="3200" dirty="0">
                <a:latin typeface="Helvetica" pitchFamily="2" charset="0"/>
              </a:rPr>
              <a:t>Objectives</a:t>
            </a:r>
            <a:endParaRPr dirty="0">
              <a:latin typeface="Helvetica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C54F82-8307-B34F-AF40-78D069A2D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0858"/>
            <a:ext cx="7886700" cy="364514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Helvetica" pitchFamily="2" charset="0"/>
              </a:rPr>
              <a:t>There intends to be </a:t>
            </a:r>
            <a:r>
              <a:rPr lang="en-US" dirty="0"/>
              <a:t>2</a:t>
            </a:r>
            <a:r>
              <a:rPr lang="en-US" dirty="0">
                <a:latin typeface="Helvetica" pitchFamily="2" charset="0"/>
              </a:rPr>
              <a:t> main contributions from this work: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latin typeface="Helvetica" pitchFamily="2" charset="0"/>
              </a:rPr>
              <a:t>Provide guidance on using </a:t>
            </a:r>
            <a:r>
              <a:rPr lang="en-US" dirty="0"/>
              <a:t>targets</a:t>
            </a:r>
            <a:r>
              <a:rPr lang="en-US" dirty="0">
                <a:latin typeface="Helvetica" pitchFamily="2" charset="0"/>
              </a:rPr>
              <a:t> (centerlines) generated from current SOTA traditional (non-ML) methods vs synthetically </a:t>
            </a:r>
            <a:r>
              <a:rPr lang="en-US" dirty="0"/>
              <a:t>generated or human-checked (perfect) targets.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Investigate the use of </a:t>
            </a:r>
            <a:r>
              <a:rPr lang="en-US" dirty="0" err="1"/>
              <a:t>strided</a:t>
            </a:r>
            <a:r>
              <a:rPr lang="en-US" dirty="0"/>
              <a:t> convolutions vs pooling in this context. Improve performance of centerline extraction using </a:t>
            </a:r>
            <a:r>
              <a:rPr lang="en-US" dirty="0" err="1"/>
              <a:t>strided</a:t>
            </a:r>
            <a:r>
              <a:rPr lang="en-US" dirty="0"/>
              <a:t> convolutions.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dirty="0">
              <a:latin typeface="Helvetica" pitchFamily="2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876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/>
          <p:nvPr/>
        </p:nvSpPr>
        <p:spPr bwMode="auto">
          <a:xfrm>
            <a:off x="0" y="4918509"/>
            <a:ext cx="9144000" cy="224991"/>
          </a:xfrm>
          <a:prstGeom prst="rect">
            <a:avLst/>
          </a:prstGeom>
          <a:solidFill>
            <a:srgbClr val="FFC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CA29"/>
              </a:solidFill>
            </a:endParaRP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8464982" y="4431323"/>
            <a:ext cx="527774" cy="712177"/>
          </a:xfrm>
          <a:prstGeom prst="rect">
            <a:avLst/>
          </a:prstGeom>
        </p:spPr>
      </p:pic>
      <p:sp>
        <p:nvSpPr>
          <p:cNvPr id="27" name="Title 1"/>
          <p:cNvSpPr>
            <a:spLocks noGrp="1"/>
          </p:cNvSpPr>
          <p:nvPr>
            <p:ph type="title"/>
          </p:nvPr>
        </p:nvSpPr>
        <p:spPr bwMode="auto">
          <a:xfrm>
            <a:off x="0" y="135995"/>
            <a:ext cx="9144000" cy="712178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sz="3200" dirty="0">
                <a:latin typeface="Helvetica" pitchFamily="2" charset="0"/>
              </a:rPr>
              <a:t>Our Approach</a:t>
            </a:r>
            <a:endParaRPr dirty="0">
              <a:latin typeface="Helvetica" pitchFamily="2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8D7E00B-A7F3-744C-9948-328B3FADDB26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251521" y="1106700"/>
            <a:ext cx="5832648" cy="3645148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b="1" dirty="0"/>
              <a:t>Based on </a:t>
            </a:r>
            <a:r>
              <a:rPr lang="en-US" b="1" dirty="0" err="1"/>
              <a:t>DeepCenterline</a:t>
            </a:r>
            <a:endParaRPr lang="en-US" b="1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Generate target centerlines using traditional SOTA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Replace convolutions with down/up pooling -&gt; </a:t>
            </a:r>
            <a:r>
              <a:rPr lang="en-US" dirty="0" err="1"/>
              <a:t>strided</a:t>
            </a:r>
            <a:r>
              <a:rPr lang="en-US" dirty="0"/>
              <a:t> convolutions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0CE536-3D6E-45E5-8D80-1E58600AB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891816"/>
            <a:ext cx="7524328" cy="1860032"/>
          </a:xfrm>
          <a:prstGeom prst="rect">
            <a:avLst/>
          </a:prstGeom>
        </p:spPr>
      </p:pic>
      <p:pic>
        <p:nvPicPr>
          <p:cNvPr id="4098" name="Picture 2" descr="DeepLearningPractice/Layers.md at master ·  daviddwlee84/DeepLearningPractice · GitHub">
            <a:extLst>
              <a:ext uri="{FF2B5EF4-FFF2-40B4-BE49-F238E27FC236}">
                <a16:creationId xmlns:a16="http://schemas.microsoft.com/office/drawing/2014/main" id="{4B721172-DB4D-4E89-F22F-1C1EED614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627534"/>
            <a:ext cx="2980596" cy="29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8364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/>
          <p:nvPr/>
        </p:nvSpPr>
        <p:spPr bwMode="auto">
          <a:xfrm>
            <a:off x="0" y="4918509"/>
            <a:ext cx="9144000" cy="224991"/>
          </a:xfrm>
          <a:prstGeom prst="rect">
            <a:avLst/>
          </a:prstGeom>
          <a:solidFill>
            <a:srgbClr val="FFC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CA29"/>
              </a:solidFill>
            </a:endParaRP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8464982" y="4431323"/>
            <a:ext cx="527774" cy="712177"/>
          </a:xfrm>
          <a:prstGeom prst="rect">
            <a:avLst/>
          </a:prstGeom>
        </p:spPr>
      </p:pic>
      <p:sp>
        <p:nvSpPr>
          <p:cNvPr id="27" name="Title 1"/>
          <p:cNvSpPr>
            <a:spLocks noGrp="1"/>
          </p:cNvSpPr>
          <p:nvPr>
            <p:ph type="title"/>
          </p:nvPr>
        </p:nvSpPr>
        <p:spPr bwMode="auto">
          <a:xfrm>
            <a:off x="0" y="135995"/>
            <a:ext cx="9144000" cy="712178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sz="3200" dirty="0">
                <a:latin typeface="Helvetica" pitchFamily="2" charset="0"/>
              </a:rPr>
              <a:t>Our Approach</a:t>
            </a:r>
            <a:endParaRPr dirty="0">
              <a:latin typeface="Helvetica" pitchFamily="2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8D7E00B-A7F3-744C-9948-328B3FADDB26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251521" y="1106700"/>
            <a:ext cx="5832648" cy="3645148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b="1" dirty="0"/>
              <a:t>Based on </a:t>
            </a:r>
            <a:r>
              <a:rPr lang="en-US" b="1" dirty="0" err="1"/>
              <a:t>DeepCenterline</a:t>
            </a:r>
            <a:endParaRPr lang="en-US" b="1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Generate target centerlines using traditional SOTA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Replace convolutions with down/up pooling -&gt; </a:t>
            </a:r>
            <a:r>
              <a:rPr lang="en-US" dirty="0" err="1"/>
              <a:t>strided</a:t>
            </a:r>
            <a:r>
              <a:rPr lang="en-US" dirty="0"/>
              <a:t> convolutions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6DC9500-5745-BF2A-7711-33B4920E94C3}"/>
              </a:ext>
            </a:extLst>
          </p:cNvPr>
          <p:cNvGrpSpPr/>
          <p:nvPr/>
        </p:nvGrpSpPr>
        <p:grpSpPr>
          <a:xfrm>
            <a:off x="395536" y="2891816"/>
            <a:ext cx="7524328" cy="1860032"/>
            <a:chOff x="395536" y="2891816"/>
            <a:chExt cx="7524328" cy="186003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20CE536-3D6E-45E5-8D80-1E58600AB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2891816"/>
              <a:ext cx="7524328" cy="1860032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6D05017-D400-5488-63DE-62CFA86A6CE0}"/>
                </a:ext>
              </a:extLst>
            </p:cNvPr>
            <p:cNvSpPr/>
            <p:nvPr/>
          </p:nvSpPr>
          <p:spPr>
            <a:xfrm>
              <a:off x="2221992" y="2931789"/>
              <a:ext cx="1645920" cy="448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7098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/>
          <p:nvPr/>
        </p:nvSpPr>
        <p:spPr bwMode="auto">
          <a:xfrm>
            <a:off x="0" y="4918509"/>
            <a:ext cx="9144000" cy="224991"/>
          </a:xfrm>
          <a:prstGeom prst="rect">
            <a:avLst/>
          </a:prstGeom>
          <a:solidFill>
            <a:srgbClr val="FFC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CA29"/>
              </a:solidFill>
            </a:endParaRP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8464982" y="4431323"/>
            <a:ext cx="527774" cy="712177"/>
          </a:xfrm>
          <a:prstGeom prst="rect">
            <a:avLst/>
          </a:prstGeom>
        </p:spPr>
      </p:pic>
      <p:sp>
        <p:nvSpPr>
          <p:cNvPr id="27" name="Title 1"/>
          <p:cNvSpPr>
            <a:spLocks noGrp="1"/>
          </p:cNvSpPr>
          <p:nvPr>
            <p:ph type="title"/>
          </p:nvPr>
        </p:nvSpPr>
        <p:spPr bwMode="auto">
          <a:xfrm>
            <a:off x="0" y="135995"/>
            <a:ext cx="9144000" cy="712178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sz="3200" dirty="0">
                <a:latin typeface="Helvetica" pitchFamily="2" charset="0"/>
              </a:rPr>
              <a:t>Our Approach</a:t>
            </a:r>
            <a:endParaRPr dirty="0">
              <a:latin typeface="Helvetica" pitchFamily="2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8D7E00B-A7F3-744C-9948-328B3FADDB26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251521" y="1106700"/>
            <a:ext cx="5832648" cy="3645148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b="1" dirty="0"/>
              <a:t>Based on </a:t>
            </a:r>
            <a:r>
              <a:rPr lang="en-US" b="1" dirty="0" err="1"/>
              <a:t>DeepCenterline</a:t>
            </a:r>
            <a:endParaRPr lang="en-US" b="1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Generate target centerlines using traditional SOTA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Replace convolutions with down/up pooling -&gt; </a:t>
            </a:r>
            <a:r>
              <a:rPr lang="en-US" dirty="0" err="1"/>
              <a:t>strided</a:t>
            </a:r>
            <a:r>
              <a:rPr lang="en-US" dirty="0"/>
              <a:t> convolutions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EA0B0AB-4A29-0083-B016-4544EA12FFC7}"/>
              </a:ext>
            </a:extLst>
          </p:cNvPr>
          <p:cNvGrpSpPr/>
          <p:nvPr/>
        </p:nvGrpSpPr>
        <p:grpSpPr>
          <a:xfrm>
            <a:off x="395536" y="2767592"/>
            <a:ext cx="7524328" cy="1984256"/>
            <a:chOff x="395536" y="2767592"/>
            <a:chExt cx="7524328" cy="198425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6DC9500-5745-BF2A-7711-33B4920E94C3}"/>
                </a:ext>
              </a:extLst>
            </p:cNvPr>
            <p:cNvGrpSpPr/>
            <p:nvPr/>
          </p:nvGrpSpPr>
          <p:grpSpPr>
            <a:xfrm>
              <a:off x="395536" y="2891816"/>
              <a:ext cx="7524328" cy="1860032"/>
              <a:chOff x="395536" y="2891816"/>
              <a:chExt cx="7524328" cy="1860032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920CE536-3D6E-45E5-8D80-1E58600AB8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5536" y="2891816"/>
                <a:ext cx="7524328" cy="1860032"/>
              </a:xfrm>
              <a:prstGeom prst="rect">
                <a:avLst/>
              </a:prstGeom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6D05017-D400-5488-63DE-62CFA86A6CE0}"/>
                  </a:ext>
                </a:extLst>
              </p:cNvPr>
              <p:cNvSpPr/>
              <p:nvPr/>
            </p:nvSpPr>
            <p:spPr>
              <a:xfrm>
                <a:off x="2221992" y="2931789"/>
                <a:ext cx="1645920" cy="4480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FCA9DC9-BAC2-E761-6DC5-073459B47C1C}"/>
                </a:ext>
              </a:extLst>
            </p:cNvPr>
            <p:cNvCxnSpPr>
              <a:cxnSpLocks/>
            </p:cNvCxnSpPr>
            <p:nvPr/>
          </p:nvCxnSpPr>
          <p:spPr>
            <a:xfrm>
              <a:off x="2251752" y="3219822"/>
              <a:ext cx="1528160" cy="0"/>
            </a:xfrm>
            <a:prstGeom prst="straightConnector1">
              <a:avLst/>
            </a:prstGeom>
            <a:ln w="25400">
              <a:solidFill>
                <a:srgbClr val="FFCA2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0BDBCD4-F271-EB2D-F012-3045B8B66A7D}"/>
                </a:ext>
              </a:extLst>
            </p:cNvPr>
            <p:cNvSpPr txBox="1"/>
            <p:nvPr/>
          </p:nvSpPr>
          <p:spPr>
            <a:xfrm>
              <a:off x="2258819" y="2767592"/>
              <a:ext cx="1762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FFCA29"/>
                  </a:solidFill>
                </a:rPr>
                <a:t>strided</a:t>
              </a:r>
              <a:r>
                <a:rPr lang="en-US" dirty="0"/>
                <a:t> </a:t>
              </a:r>
              <a:r>
                <a:rPr lang="en-US" sz="1400" dirty="0">
                  <a:solidFill>
                    <a:srgbClr val="FFCA29"/>
                  </a:solidFill>
                </a:rPr>
                <a:t>convolution</a:t>
              </a:r>
            </a:p>
          </p:txBody>
        </p:sp>
      </p:grpSp>
      <p:pic>
        <p:nvPicPr>
          <p:cNvPr id="8" name="Picture 2">
            <a:extLst>
              <a:ext uri="{FF2B5EF4-FFF2-40B4-BE49-F238E27FC236}">
                <a16:creationId xmlns:a16="http://schemas.microsoft.com/office/drawing/2014/main" id="{27113CD8-6660-89B3-AD83-F4D91148B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110" y="848173"/>
            <a:ext cx="2704487" cy="249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0DE4F1-83F8-8D62-DC24-B2BD4AF6C2FD}"/>
              </a:ext>
            </a:extLst>
          </p:cNvPr>
          <p:cNvSpPr txBox="1"/>
          <p:nvPr/>
        </p:nvSpPr>
        <p:spPr>
          <a:xfrm>
            <a:off x="7930541" y="2941964"/>
            <a:ext cx="90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68BD2"/>
                </a:solidFill>
              </a:rPr>
              <a:t>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7CDC21-FEE7-1583-023B-95081C2B36D6}"/>
              </a:ext>
            </a:extLst>
          </p:cNvPr>
          <p:cNvSpPr txBox="1"/>
          <p:nvPr/>
        </p:nvSpPr>
        <p:spPr bwMode="auto">
          <a:xfrm>
            <a:off x="7864314" y="915575"/>
            <a:ext cx="90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AA198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65013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3130</TotalTime>
  <Words>587</Words>
  <Application>Microsoft Macintosh PowerPoint</Application>
  <DocSecurity>0</DocSecurity>
  <PresentationFormat>On-screen Show (16:9)</PresentationFormat>
  <Paragraphs>98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Helvetica</vt:lpstr>
      <vt:lpstr>Helvetica Neue</vt:lpstr>
      <vt:lpstr>Helvetica Neue Medium</vt:lpstr>
      <vt:lpstr>Office Theme</vt:lpstr>
      <vt:lpstr>Vessel Centerline Extraction using Autoencoders  Kyle Beggs Mechanical and Aerospace Engineering University of Central Florida, Orlando, FL, United States  CAP 5516 – Medical Image Computing April 28, 2022  </vt:lpstr>
      <vt:lpstr>Motivation</vt:lpstr>
      <vt:lpstr>Traditional Methods</vt:lpstr>
      <vt:lpstr>Current ML Appraoches</vt:lpstr>
      <vt:lpstr>Current ML Approaches</vt:lpstr>
      <vt:lpstr>Objectives</vt:lpstr>
      <vt:lpstr>Our Approach</vt:lpstr>
      <vt:lpstr>Our Approach</vt:lpstr>
      <vt:lpstr>Our Approach</vt:lpstr>
      <vt:lpstr>Datasets</vt:lpstr>
      <vt:lpstr>Preprocessing and Setup</vt:lpstr>
      <vt:lpstr>Results</vt:lpstr>
      <vt:lpstr>Conclusion</vt:lpstr>
      <vt:lpstr>Future Directions</vt:lpstr>
      <vt:lpstr>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Opening Title VERSION A</dc:title>
  <dc:subject/>
  <dc:creator>Microsoft Office User</dc:creator>
  <cp:keywords/>
  <dc:description/>
  <cp:lastModifiedBy>Kyle W. Beggs</cp:lastModifiedBy>
  <cp:revision>148</cp:revision>
  <dcterms:created xsi:type="dcterms:W3CDTF">2016-09-13T13:48:42Z</dcterms:created>
  <dcterms:modified xsi:type="dcterms:W3CDTF">2022-04-28T18:07:11Z</dcterms:modified>
  <cp:category/>
  <dc:identifier/>
  <cp:contentStatus/>
  <dc:language/>
  <cp:version/>
</cp:coreProperties>
</file>